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304" r:id="rId5"/>
    <p:sldId id="303" r:id="rId6"/>
    <p:sldId id="258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5" r:id="rId17"/>
    <p:sldId id="316" r:id="rId18"/>
    <p:sldId id="317" r:id="rId19"/>
    <p:sldId id="318" r:id="rId20"/>
    <p:sldId id="319" r:id="rId21"/>
    <p:sldId id="320" r:id="rId22"/>
    <p:sldId id="314" r:id="rId23"/>
    <p:sldId id="322" r:id="rId24"/>
    <p:sldId id="323" r:id="rId25"/>
    <p:sldId id="296" r:id="rId26"/>
    <p:sldId id="302" r:id="rId27"/>
    <p:sldId id="336" r:id="rId28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838" autoAdjust="0"/>
    <p:restoredTop sz="77846"/>
  </p:normalViewPr>
  <p:slideViewPr>
    <p:cSldViewPr snapToGrid="0" snapToObjects="1" showGuides="1">
      <p:cViewPr varScale="1">
        <p:scale>
          <a:sx n="167" d="100"/>
          <a:sy n="167" d="100"/>
        </p:scale>
        <p:origin x="1512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12" Type="http://schemas.openxmlformats.org/officeDocument/2006/relationships/image" Target="../media/image28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80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915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4.wmf"/><Relationship Id="rId26" Type="http://schemas.openxmlformats.org/officeDocument/2006/relationships/image" Target="../media/image28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3.wmf"/><Relationship Id="rId20" Type="http://schemas.openxmlformats.org/officeDocument/2006/relationships/image" Target="../media/image25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20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7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2.wmf"/><Relationship Id="rId22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Poutres à plan moyen: Exercices additionnels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3C2A8C-134C-D44E-8128-683693088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685324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Fragment en équilibre (efforts intérieurs sont montrés dans leur sens actuels, pas dans le sens positif):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45169-E26D-7949-B6DF-3588254E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Théorème des 2 moments (superposition)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34AB0-242F-FB47-9DA1-2C8D91546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3B394-2D3A-0240-88E0-67C2BD7F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DFE4-D86D-7842-8DEA-B853337F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5C2A9DA-A672-C74A-AFC6-3B74F1AA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7" y="1875177"/>
            <a:ext cx="2516550" cy="117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126B2D0B-BBB5-E74F-9364-E94EC06D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41" y="1932327"/>
            <a:ext cx="2381431" cy="111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3EC2F58-DC59-CB40-B11D-E497AB00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00" y="1966415"/>
            <a:ext cx="1818735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3B82F6-6AFC-0D4B-B6BE-142798A94C7C}"/>
              </a:ext>
            </a:extLst>
          </p:cNvPr>
          <p:cNvSpPr txBox="1"/>
          <p:nvPr/>
        </p:nvSpPr>
        <p:spPr>
          <a:xfrm>
            <a:off x="2905393" y="223010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35379-80F2-8647-A3C5-E9CE25A15727}"/>
              </a:ext>
            </a:extLst>
          </p:cNvPr>
          <p:cNvSpPr txBox="1"/>
          <p:nvPr/>
        </p:nvSpPr>
        <p:spPr>
          <a:xfrm>
            <a:off x="5667643" y="223010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B0087-B35C-0B41-97A5-EA83AB4D7F6E}"/>
              </a:ext>
            </a:extLst>
          </p:cNvPr>
          <p:cNvSpPr txBox="1"/>
          <p:nvPr/>
        </p:nvSpPr>
        <p:spPr>
          <a:xfrm>
            <a:off x="2905393" y="365885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57A3E-AE6C-094A-85AA-3D26478B9860}"/>
              </a:ext>
            </a:extLst>
          </p:cNvPr>
          <p:cNvSpPr txBox="1"/>
          <p:nvPr/>
        </p:nvSpPr>
        <p:spPr>
          <a:xfrm>
            <a:off x="5667643" y="365885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+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260F15-2A58-8C47-9695-7AB77BF59DD7}"/>
              </a:ext>
            </a:extLst>
          </p:cNvPr>
          <p:cNvCxnSpPr>
            <a:cxnSpLocks/>
          </p:cNvCxnSpPr>
          <p:nvPr/>
        </p:nvCxnSpPr>
        <p:spPr>
          <a:xfrm>
            <a:off x="136949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3A63F7-084E-5E44-B896-8BBADBBE95A1}"/>
              </a:ext>
            </a:extLst>
          </p:cNvPr>
          <p:cNvCxnSpPr>
            <a:cxnSpLocks/>
          </p:cNvCxnSpPr>
          <p:nvPr/>
        </p:nvCxnSpPr>
        <p:spPr>
          <a:xfrm>
            <a:off x="405554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3B6B5-8206-254B-9E14-7A7E3116A39B}"/>
              </a:ext>
            </a:extLst>
          </p:cNvPr>
          <p:cNvCxnSpPr>
            <a:cxnSpLocks/>
          </p:cNvCxnSpPr>
          <p:nvPr/>
        </p:nvCxnSpPr>
        <p:spPr>
          <a:xfrm>
            <a:off x="676064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253795-AFAD-824F-B719-A65F2374A683}"/>
              </a:ext>
            </a:extLst>
          </p:cNvPr>
          <p:cNvSpPr txBox="1"/>
          <p:nvPr/>
        </p:nvSpPr>
        <p:spPr>
          <a:xfrm>
            <a:off x="367232" y="367124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7576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3F4B8B-5CDB-2D42-8031-24B07B4DA1BE}"/>
              </a:ext>
            </a:extLst>
          </p:cNvPr>
          <p:cNvCxnSpPr>
            <a:cxnSpLocks/>
          </p:cNvCxnSpPr>
          <p:nvPr/>
        </p:nvCxnSpPr>
        <p:spPr>
          <a:xfrm>
            <a:off x="2276814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0AB29B-701F-9D41-9D34-5734925B580B}"/>
              </a:ext>
            </a:extLst>
          </p:cNvPr>
          <p:cNvCxnSpPr>
            <a:cxnSpLocks/>
          </p:cNvCxnSpPr>
          <p:nvPr/>
        </p:nvCxnSpPr>
        <p:spPr>
          <a:xfrm>
            <a:off x="3256529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1BBA57-EA96-A741-A250-5235361E0B19}"/>
              </a:ext>
            </a:extLst>
          </p:cNvPr>
          <p:cNvCxnSpPr>
            <a:cxnSpLocks/>
          </p:cNvCxnSpPr>
          <p:nvPr/>
        </p:nvCxnSpPr>
        <p:spPr>
          <a:xfrm>
            <a:off x="4229712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D9A245-4E12-DA4D-8596-A60228036FF4}"/>
              </a:ext>
            </a:extLst>
          </p:cNvPr>
          <p:cNvCxnSpPr>
            <a:cxnSpLocks/>
          </p:cNvCxnSpPr>
          <p:nvPr/>
        </p:nvCxnSpPr>
        <p:spPr>
          <a:xfrm>
            <a:off x="5209426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81261F-1B8B-2D49-A149-A95581D873BC}"/>
              </a:ext>
            </a:extLst>
          </p:cNvPr>
          <p:cNvCxnSpPr>
            <a:cxnSpLocks/>
          </p:cNvCxnSpPr>
          <p:nvPr/>
        </p:nvCxnSpPr>
        <p:spPr>
          <a:xfrm>
            <a:off x="6182609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6277EC8-012C-F84E-9B2D-3ECEB7D1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1: Application du théorème des 2 moments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C966-4B30-1344-8757-4369D54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FE3E-B77D-934D-AFE7-17171D08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CD209-087E-AF4D-BC84-03FF893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3016ED-21B7-394A-8652-BFBA483F2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4" r="31495" b="82709"/>
          <a:stretch/>
        </p:blipFill>
        <p:spPr>
          <a:xfrm>
            <a:off x="1486705" y="1203299"/>
            <a:ext cx="5264816" cy="13424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AD3CFD-01A8-6E40-ABFF-F673FAFBAA8A}"/>
              </a:ext>
            </a:extLst>
          </p:cNvPr>
          <p:cNvCxnSpPr>
            <a:cxnSpLocks/>
          </p:cNvCxnSpPr>
          <p:nvPr/>
        </p:nvCxnSpPr>
        <p:spPr>
          <a:xfrm>
            <a:off x="2252164" y="276607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7A971B-6219-B94C-A03E-87F8687234B4}"/>
              </a:ext>
            </a:extLst>
          </p:cNvPr>
          <p:cNvSpPr txBox="1"/>
          <p:nvPr/>
        </p:nvSpPr>
        <p:spPr>
          <a:xfrm>
            <a:off x="122872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D1230C-673E-2C4F-97A3-7EEC82BD3182}"/>
              </a:ext>
            </a:extLst>
          </p:cNvPr>
          <p:cNvCxnSpPr>
            <a:cxnSpLocks/>
          </p:cNvCxnSpPr>
          <p:nvPr/>
        </p:nvCxnSpPr>
        <p:spPr>
          <a:xfrm>
            <a:off x="2252164" y="36614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170708-019B-EC44-A331-18A1FC3AFD02}"/>
              </a:ext>
            </a:extLst>
          </p:cNvPr>
          <p:cNvCxnSpPr>
            <a:cxnSpLocks/>
          </p:cNvCxnSpPr>
          <p:nvPr/>
        </p:nvCxnSpPr>
        <p:spPr>
          <a:xfrm>
            <a:off x="2252164" y="45758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563E6E-6DCC-9B41-8E16-8B2F572D95BD}"/>
              </a:ext>
            </a:extLst>
          </p:cNvPr>
          <p:cNvSpPr txBox="1"/>
          <p:nvPr/>
        </p:nvSpPr>
        <p:spPr>
          <a:xfrm>
            <a:off x="1228725" y="34646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845CF-1FEE-1040-B4EE-00EB19230A7B}"/>
              </a:ext>
            </a:extLst>
          </p:cNvPr>
          <p:cNvSpPr txBox="1"/>
          <p:nvPr/>
        </p:nvSpPr>
        <p:spPr>
          <a:xfrm>
            <a:off x="1228725" y="43790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6915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3C2A8C-134C-D44E-8128-683693088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685324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Fragment en équilibre (efforts intérieurs sont montrés dans leur sens actuels, pas dans le sens positif):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45169-E26D-7949-B6DF-3588254E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Théorème des 2 moments (superposition)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34AB0-242F-FB47-9DA1-2C8D91546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3B394-2D3A-0240-88E0-67C2BD7F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DFE4-D86D-7842-8DEA-B853337F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126B2D0B-BBB5-E74F-9364-E94EC06D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41" y="1932327"/>
            <a:ext cx="2381431" cy="111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3B82F6-6AFC-0D4B-B6BE-142798A94C7C}"/>
              </a:ext>
            </a:extLst>
          </p:cNvPr>
          <p:cNvSpPr txBox="1"/>
          <p:nvPr/>
        </p:nvSpPr>
        <p:spPr>
          <a:xfrm>
            <a:off x="2905393" y="223010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35379-80F2-8647-A3C5-E9CE25A15727}"/>
              </a:ext>
            </a:extLst>
          </p:cNvPr>
          <p:cNvSpPr txBox="1"/>
          <p:nvPr/>
        </p:nvSpPr>
        <p:spPr>
          <a:xfrm>
            <a:off x="5667643" y="223010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B0087-B35C-0B41-97A5-EA83AB4D7F6E}"/>
              </a:ext>
            </a:extLst>
          </p:cNvPr>
          <p:cNvSpPr txBox="1"/>
          <p:nvPr/>
        </p:nvSpPr>
        <p:spPr>
          <a:xfrm>
            <a:off x="2905393" y="365885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57A3E-AE6C-094A-85AA-3D26478B9860}"/>
              </a:ext>
            </a:extLst>
          </p:cNvPr>
          <p:cNvSpPr txBox="1"/>
          <p:nvPr/>
        </p:nvSpPr>
        <p:spPr>
          <a:xfrm>
            <a:off x="5667643" y="365885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+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260F15-2A58-8C47-9695-7AB77BF59DD7}"/>
              </a:ext>
            </a:extLst>
          </p:cNvPr>
          <p:cNvCxnSpPr>
            <a:cxnSpLocks/>
          </p:cNvCxnSpPr>
          <p:nvPr/>
        </p:nvCxnSpPr>
        <p:spPr>
          <a:xfrm>
            <a:off x="136949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3A63F7-084E-5E44-B896-8BBADBBE95A1}"/>
              </a:ext>
            </a:extLst>
          </p:cNvPr>
          <p:cNvCxnSpPr>
            <a:cxnSpLocks/>
          </p:cNvCxnSpPr>
          <p:nvPr/>
        </p:nvCxnSpPr>
        <p:spPr>
          <a:xfrm>
            <a:off x="405554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3B6B5-8206-254B-9E14-7A7E3116A39B}"/>
              </a:ext>
            </a:extLst>
          </p:cNvPr>
          <p:cNvCxnSpPr>
            <a:cxnSpLocks/>
          </p:cNvCxnSpPr>
          <p:nvPr/>
        </p:nvCxnSpPr>
        <p:spPr>
          <a:xfrm>
            <a:off x="676064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253795-AFAD-824F-B719-A65F2374A683}"/>
              </a:ext>
            </a:extLst>
          </p:cNvPr>
          <p:cNvSpPr txBox="1"/>
          <p:nvPr/>
        </p:nvSpPr>
        <p:spPr>
          <a:xfrm>
            <a:off x="367232" y="367124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/>
              <a:t>M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EB90420-BA63-3947-ACD4-B1FC2A07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31" y="1853917"/>
            <a:ext cx="2381431" cy="116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583B1F1E-8E62-7540-B9DF-FF15ACBB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54" y="1923416"/>
            <a:ext cx="2104335" cy="113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24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3F4B8B-5CDB-2D42-8031-24B07B4DA1BE}"/>
              </a:ext>
            </a:extLst>
          </p:cNvPr>
          <p:cNvCxnSpPr>
            <a:cxnSpLocks/>
          </p:cNvCxnSpPr>
          <p:nvPr/>
        </p:nvCxnSpPr>
        <p:spPr>
          <a:xfrm>
            <a:off x="2276814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0AB29B-701F-9D41-9D34-5734925B580B}"/>
              </a:ext>
            </a:extLst>
          </p:cNvPr>
          <p:cNvCxnSpPr>
            <a:cxnSpLocks/>
          </p:cNvCxnSpPr>
          <p:nvPr/>
        </p:nvCxnSpPr>
        <p:spPr>
          <a:xfrm>
            <a:off x="3256529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D9A245-4E12-DA4D-8596-A60228036FF4}"/>
              </a:ext>
            </a:extLst>
          </p:cNvPr>
          <p:cNvCxnSpPr>
            <a:cxnSpLocks/>
          </p:cNvCxnSpPr>
          <p:nvPr/>
        </p:nvCxnSpPr>
        <p:spPr>
          <a:xfrm>
            <a:off x="5209426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81261F-1B8B-2D49-A149-A95581D873BC}"/>
              </a:ext>
            </a:extLst>
          </p:cNvPr>
          <p:cNvCxnSpPr>
            <a:cxnSpLocks/>
          </p:cNvCxnSpPr>
          <p:nvPr/>
        </p:nvCxnSpPr>
        <p:spPr>
          <a:xfrm>
            <a:off x="6182609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6277EC8-012C-F84E-9B2D-3ECEB7D1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2: Application du théorème des 2 moments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C966-4B30-1344-8757-4369D54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FE3E-B77D-934D-AFE7-17171D08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CD209-087E-AF4D-BC84-03FF893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AD3CFD-01A8-6E40-ABFF-F673FAFBAA8A}"/>
              </a:ext>
            </a:extLst>
          </p:cNvPr>
          <p:cNvCxnSpPr>
            <a:cxnSpLocks/>
          </p:cNvCxnSpPr>
          <p:nvPr/>
        </p:nvCxnSpPr>
        <p:spPr>
          <a:xfrm>
            <a:off x="2252164" y="276607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7A971B-6219-B94C-A03E-87F8687234B4}"/>
              </a:ext>
            </a:extLst>
          </p:cNvPr>
          <p:cNvSpPr txBox="1"/>
          <p:nvPr/>
        </p:nvSpPr>
        <p:spPr>
          <a:xfrm>
            <a:off x="122872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D1230C-673E-2C4F-97A3-7EEC82BD3182}"/>
              </a:ext>
            </a:extLst>
          </p:cNvPr>
          <p:cNvCxnSpPr>
            <a:cxnSpLocks/>
          </p:cNvCxnSpPr>
          <p:nvPr/>
        </p:nvCxnSpPr>
        <p:spPr>
          <a:xfrm>
            <a:off x="2252164" y="36614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170708-019B-EC44-A331-18A1FC3AFD02}"/>
              </a:ext>
            </a:extLst>
          </p:cNvPr>
          <p:cNvCxnSpPr>
            <a:cxnSpLocks/>
          </p:cNvCxnSpPr>
          <p:nvPr/>
        </p:nvCxnSpPr>
        <p:spPr>
          <a:xfrm>
            <a:off x="2252164" y="45758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1A938ACF-95A1-5B46-9D8C-F98D04CC4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55683" r="30612" b="25077"/>
          <a:stretch/>
        </p:blipFill>
        <p:spPr>
          <a:xfrm>
            <a:off x="1615432" y="969959"/>
            <a:ext cx="5264813" cy="1493841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609E60-C1FC-6E42-9CBB-CAA956DF56F2}"/>
              </a:ext>
            </a:extLst>
          </p:cNvPr>
          <p:cNvSpPr txBox="1"/>
          <p:nvPr/>
        </p:nvSpPr>
        <p:spPr>
          <a:xfrm>
            <a:off x="1228725" y="34646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6278C6-3804-F742-8F90-D3A576747F03}"/>
              </a:ext>
            </a:extLst>
          </p:cNvPr>
          <p:cNvSpPr txBox="1"/>
          <p:nvPr/>
        </p:nvSpPr>
        <p:spPr>
          <a:xfrm>
            <a:off x="1228725" y="43790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058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3F4B8B-5CDB-2D42-8031-24B07B4DA1BE}"/>
              </a:ext>
            </a:extLst>
          </p:cNvPr>
          <p:cNvCxnSpPr>
            <a:cxnSpLocks/>
          </p:cNvCxnSpPr>
          <p:nvPr/>
        </p:nvCxnSpPr>
        <p:spPr>
          <a:xfrm>
            <a:off x="2276814" y="1563688"/>
            <a:ext cx="0" cy="249686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0AB29B-701F-9D41-9D34-5734925B580B}"/>
              </a:ext>
            </a:extLst>
          </p:cNvPr>
          <p:cNvCxnSpPr>
            <a:cxnSpLocks/>
          </p:cNvCxnSpPr>
          <p:nvPr/>
        </p:nvCxnSpPr>
        <p:spPr>
          <a:xfrm>
            <a:off x="3256529" y="1563688"/>
            <a:ext cx="0" cy="249686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D9A245-4E12-DA4D-8596-A60228036FF4}"/>
              </a:ext>
            </a:extLst>
          </p:cNvPr>
          <p:cNvCxnSpPr>
            <a:cxnSpLocks/>
          </p:cNvCxnSpPr>
          <p:nvPr/>
        </p:nvCxnSpPr>
        <p:spPr>
          <a:xfrm>
            <a:off x="5209426" y="1563688"/>
            <a:ext cx="0" cy="249686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81261F-1B8B-2D49-A149-A95581D873BC}"/>
              </a:ext>
            </a:extLst>
          </p:cNvPr>
          <p:cNvCxnSpPr>
            <a:cxnSpLocks/>
          </p:cNvCxnSpPr>
          <p:nvPr/>
        </p:nvCxnSpPr>
        <p:spPr>
          <a:xfrm>
            <a:off x="6182609" y="1563688"/>
            <a:ext cx="0" cy="249686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6277EC8-012C-F84E-9B2D-3ECEB7D1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C966-4B30-1344-8757-4369D54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BFE3E-B77D-934D-AFE7-17171D08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CD209-087E-AF4D-BC84-03FF893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AD3CFD-01A8-6E40-ABFF-F673FAFBAA8A}"/>
              </a:ext>
            </a:extLst>
          </p:cNvPr>
          <p:cNvCxnSpPr>
            <a:cxnSpLocks/>
          </p:cNvCxnSpPr>
          <p:nvPr/>
        </p:nvCxnSpPr>
        <p:spPr>
          <a:xfrm>
            <a:off x="2252164" y="276607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7A971B-6219-B94C-A03E-87F8687234B4}"/>
              </a:ext>
            </a:extLst>
          </p:cNvPr>
          <p:cNvSpPr txBox="1"/>
          <p:nvPr/>
        </p:nvSpPr>
        <p:spPr>
          <a:xfrm>
            <a:off x="122872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D1230C-673E-2C4F-97A3-7EEC82BD3182}"/>
              </a:ext>
            </a:extLst>
          </p:cNvPr>
          <p:cNvCxnSpPr>
            <a:cxnSpLocks/>
          </p:cNvCxnSpPr>
          <p:nvPr/>
        </p:nvCxnSpPr>
        <p:spPr>
          <a:xfrm>
            <a:off x="2252164" y="36614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id="{1A938ACF-95A1-5B46-9D8C-F98D04CC4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55683" r="30612" b="25077"/>
          <a:stretch/>
        </p:blipFill>
        <p:spPr>
          <a:xfrm>
            <a:off x="1615432" y="969959"/>
            <a:ext cx="5264813" cy="1493841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609E60-C1FC-6E42-9CBB-CAA956DF56F2}"/>
              </a:ext>
            </a:extLst>
          </p:cNvPr>
          <p:cNvSpPr txBox="1"/>
          <p:nvPr/>
        </p:nvSpPr>
        <p:spPr>
          <a:xfrm>
            <a:off x="1228725" y="34646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20263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7B21F9-3DB9-4C4F-88A3-017DBDFE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d’application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43888-4F54-9F42-8ACD-5BD9E35F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0FCAD-6C26-444B-A251-5B19CEEC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21894-C4A3-334A-B582-E40AD3C7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539851D4-4204-284A-8A55-29ACC1DBB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8731" y="-361470"/>
            <a:ext cx="3654665" cy="6444216"/>
          </a:xfrm>
        </p:spPr>
      </p:pic>
    </p:spTree>
    <p:extLst>
      <p:ext uri="{BB962C8B-B14F-4D97-AF65-F5344CB8AC3E}">
        <p14:creationId xmlns:p14="http://schemas.microsoft.com/office/powerpoint/2010/main" val="27601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7B21F9-3DB9-4C4F-88A3-017DBDFE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d’application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43888-4F54-9F42-8ACD-5BD9E35F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0FCAD-6C26-444B-A251-5B19CEEC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21894-C4A3-334A-B582-E40AD3C7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D2BB1-5FC4-6446-B850-F60479601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7" y="650291"/>
            <a:ext cx="6756677" cy="4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300BBE-2F8D-D14E-BE24-E9CB9E67CD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74247"/>
                <a:ext cx="7726363" cy="10080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Calculer les efforts NVM en fonction de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CH" dirty="0"/>
                  <a:t> et dessiner l’allure des diagrammes NVM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300BBE-2F8D-D14E-BE24-E9CB9E67CD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74247"/>
                <a:ext cx="7726363" cy="1008062"/>
              </a:xfrm>
              <a:blipFill>
                <a:blip r:embed="rId3"/>
                <a:stretch>
                  <a:fillRect t="-6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3A571A-630C-DB4F-89B3-85195BB4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3: Arc à trois rotules en forme de demi-cercle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CCA39-0240-C143-A457-4575494A1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3A91A-5336-1A49-9CAE-AFDA1B7F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F149-8335-F445-9618-24BFB631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6B355E-5F0D-F64E-B11C-3F71A51D493A}"/>
              </a:ext>
            </a:extLst>
          </p:cNvPr>
          <p:cNvGrpSpPr/>
          <p:nvPr/>
        </p:nvGrpSpPr>
        <p:grpSpPr>
          <a:xfrm>
            <a:off x="3629674" y="1514297"/>
            <a:ext cx="2031702" cy="2114906"/>
            <a:chOff x="611560" y="1666766"/>
            <a:chExt cx="2315480" cy="24103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78C84-B0A9-6041-AEF5-0C8E53085664}"/>
                </a:ext>
              </a:extLst>
            </p:cNvPr>
            <p:cNvGrpSpPr/>
            <p:nvPr/>
          </p:nvGrpSpPr>
          <p:grpSpPr>
            <a:xfrm>
              <a:off x="835480" y="2205072"/>
              <a:ext cx="1862958" cy="1872000"/>
              <a:chOff x="1259632" y="2564904"/>
              <a:chExt cx="1440000" cy="14400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A63A7C56-61F1-C14E-B175-1D68090E8266}"/>
                  </a:ext>
                </a:extLst>
              </p:cNvPr>
              <p:cNvSpPr/>
              <p:nvPr/>
            </p:nvSpPr>
            <p:spPr>
              <a:xfrm>
                <a:off x="1259632" y="2564904"/>
                <a:ext cx="1440000" cy="1440000"/>
              </a:xfrm>
              <a:prstGeom prst="arc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39C27178-A84F-3640-A1FF-DCBB3121C6F5}"/>
                  </a:ext>
                </a:extLst>
              </p:cNvPr>
              <p:cNvSpPr/>
              <p:nvPr/>
            </p:nvSpPr>
            <p:spPr>
              <a:xfrm rot="-5400000">
                <a:off x="1259632" y="2564904"/>
                <a:ext cx="1440000" cy="1440000"/>
              </a:xfrm>
              <a:prstGeom prst="arc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FEA5E3-316A-1F4D-954E-8C6DEDCADB84}"/>
                </a:ext>
              </a:extLst>
            </p:cNvPr>
            <p:cNvCxnSpPr/>
            <p:nvPr/>
          </p:nvCxnSpPr>
          <p:spPr>
            <a:xfrm rot="5400000">
              <a:off x="722128" y="353323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89E8ED-826A-594B-B42D-123A6741302E}"/>
                </a:ext>
              </a:extLst>
            </p:cNvPr>
            <p:cNvCxnSpPr/>
            <p:nvPr/>
          </p:nvCxnSpPr>
          <p:spPr>
            <a:xfrm rot="5400000" flipH="1" flipV="1">
              <a:off x="722128" y="339893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D281E3-500B-7B4A-82C6-B632EE450F93}"/>
                </a:ext>
              </a:extLst>
            </p:cNvPr>
            <p:cNvCxnSpPr/>
            <p:nvPr/>
          </p:nvCxnSpPr>
          <p:spPr>
            <a:xfrm rot="5400000">
              <a:off x="2564118" y="353223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509490-C086-3B44-BFE9-DE0AA433288E}"/>
                </a:ext>
              </a:extLst>
            </p:cNvPr>
            <p:cNvCxnSpPr/>
            <p:nvPr/>
          </p:nvCxnSpPr>
          <p:spPr>
            <a:xfrm rot="5400000" flipH="1" flipV="1">
              <a:off x="2564118" y="339793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DA65AF-8283-F045-9B96-212D5424AB0F}"/>
                </a:ext>
              </a:extLst>
            </p:cNvPr>
            <p:cNvCxnSpPr/>
            <p:nvPr/>
          </p:nvCxnSpPr>
          <p:spPr>
            <a:xfrm>
              <a:off x="703345" y="3533337"/>
              <a:ext cx="2222560" cy="1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1">
              <a:extLst>
                <a:ext uri="{FF2B5EF4-FFF2-40B4-BE49-F238E27FC236}">
                  <a16:creationId xmlns:a16="http://schemas.microsoft.com/office/drawing/2014/main" id="{95AD3E11-BE1C-884C-ACE8-D6256DA6427B}"/>
                </a:ext>
              </a:extLst>
            </p:cNvPr>
            <p:cNvSpPr/>
            <p:nvPr/>
          </p:nvSpPr>
          <p:spPr>
            <a:xfrm>
              <a:off x="725861" y="3093049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27D336-A888-9046-8924-F6AFC492C282}"/>
                </a:ext>
              </a:extLst>
            </p:cNvPr>
            <p:cNvCxnSpPr/>
            <p:nvPr/>
          </p:nvCxnSpPr>
          <p:spPr>
            <a:xfrm>
              <a:off x="611560" y="333642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751954-2075-C546-9526-517BC2A2D967}"/>
                </a:ext>
              </a:extLst>
            </p:cNvPr>
            <p:cNvSpPr/>
            <p:nvPr/>
          </p:nvSpPr>
          <p:spPr>
            <a:xfrm>
              <a:off x="791880" y="304942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9BB603-F842-6540-84AF-8431CFAD68FC}"/>
                </a:ext>
              </a:extLst>
            </p:cNvPr>
            <p:cNvCxnSpPr/>
            <p:nvPr/>
          </p:nvCxnSpPr>
          <p:spPr>
            <a:xfrm rot="5400000">
              <a:off x="1614425" y="355936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91BDB7-2859-1444-86E7-7B9433928261}"/>
                </a:ext>
              </a:extLst>
            </p:cNvPr>
            <p:cNvCxnSpPr/>
            <p:nvPr/>
          </p:nvCxnSpPr>
          <p:spPr>
            <a:xfrm rot="5400000" flipH="1" flipV="1">
              <a:off x="1614425" y="342506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6">
              <a:extLst>
                <a:ext uri="{FF2B5EF4-FFF2-40B4-BE49-F238E27FC236}">
                  <a16:creationId xmlns:a16="http://schemas.microsoft.com/office/drawing/2014/main" id="{57F2FC6E-A388-3F41-8EE6-762922A87144}"/>
                </a:ext>
              </a:extLst>
            </p:cNvPr>
            <p:cNvSpPr/>
            <p:nvPr/>
          </p:nvSpPr>
          <p:spPr>
            <a:xfrm>
              <a:off x="2584138" y="3129720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D74F35-8F8F-9D4B-B87A-8FC63632888E}"/>
                </a:ext>
              </a:extLst>
            </p:cNvPr>
            <p:cNvCxnSpPr/>
            <p:nvPr/>
          </p:nvCxnSpPr>
          <p:spPr>
            <a:xfrm>
              <a:off x="2469837" y="3373099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CF9125-2880-8849-AFC3-865C820DD237}"/>
                </a:ext>
              </a:extLst>
            </p:cNvPr>
            <p:cNvSpPr/>
            <p:nvPr/>
          </p:nvSpPr>
          <p:spPr>
            <a:xfrm>
              <a:off x="2650157" y="308609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9A9194-7088-6F40-8D0A-E0D6400280E3}"/>
                </a:ext>
              </a:extLst>
            </p:cNvPr>
            <p:cNvSpPr/>
            <p:nvPr/>
          </p:nvSpPr>
          <p:spPr>
            <a:xfrm>
              <a:off x="1680564" y="2161445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B9C3E8-A10C-8447-B16D-CC3F5F0FAAE5}"/>
                </a:ext>
              </a:extLst>
            </p:cNvPr>
            <p:cNvSpPr txBox="1"/>
            <p:nvPr/>
          </p:nvSpPr>
          <p:spPr>
            <a:xfrm>
              <a:off x="1749801" y="1759379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FCBC7CF-A4E1-D742-AB55-7140050E898D}"/>
                </a:ext>
              </a:extLst>
            </p:cNvPr>
            <p:cNvCxnSpPr/>
            <p:nvPr/>
          </p:nvCxnSpPr>
          <p:spPr>
            <a:xfrm>
              <a:off x="1724019" y="1666766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B90E2F-E33B-664C-9B3A-5818765DB776}"/>
                </a:ext>
              </a:extLst>
            </p:cNvPr>
            <p:cNvCxnSpPr/>
            <p:nvPr/>
          </p:nvCxnSpPr>
          <p:spPr>
            <a:xfrm>
              <a:off x="1349959" y="2570786"/>
              <a:ext cx="391229" cy="522262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A6BD8B-30C3-F241-A096-02C6E5C3C16B}"/>
                </a:ext>
              </a:extLst>
            </p:cNvPr>
            <p:cNvCxnSpPr/>
            <p:nvPr/>
          </p:nvCxnSpPr>
          <p:spPr>
            <a:xfrm flipV="1">
              <a:off x="1115955" y="3086093"/>
              <a:ext cx="899459" cy="6956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1D39467-E42C-5540-A505-0AF6EFAAB62D}"/>
                </a:ext>
              </a:extLst>
            </p:cNvPr>
            <p:cNvSpPr/>
            <p:nvPr/>
          </p:nvSpPr>
          <p:spPr>
            <a:xfrm>
              <a:off x="1488423" y="2894981"/>
              <a:ext cx="106448" cy="188925"/>
            </a:xfrm>
            <a:custGeom>
              <a:avLst/>
              <a:gdLst>
                <a:gd name="connsiteX0" fmla="*/ 650 w 106448"/>
                <a:gd name="connsiteY0" fmla="*/ 188925 h 188925"/>
                <a:gd name="connsiteX1" fmla="*/ 15764 w 106448"/>
                <a:gd name="connsiteY1" fmla="*/ 60456 h 188925"/>
                <a:gd name="connsiteX2" fmla="*/ 106448 w 106448"/>
                <a:gd name="connsiteY2" fmla="*/ 0 h 1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48" h="188925">
                  <a:moveTo>
                    <a:pt x="650" y="188925"/>
                  </a:moveTo>
                  <a:cubicBezTo>
                    <a:pt x="-610" y="140434"/>
                    <a:pt x="-1869" y="91943"/>
                    <a:pt x="15764" y="60456"/>
                  </a:cubicBezTo>
                  <a:cubicBezTo>
                    <a:pt x="33397" y="28969"/>
                    <a:pt x="69922" y="14484"/>
                    <a:pt x="106448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D1496F-83EC-2842-9AC8-A3AF0BF84BE9}"/>
                </a:ext>
              </a:extLst>
            </p:cNvPr>
            <p:cNvSpPr txBox="1"/>
            <p:nvPr/>
          </p:nvSpPr>
          <p:spPr>
            <a:xfrm>
              <a:off x="1005121" y="35732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B3332F-964B-1F4D-ADE6-73F339F0F91E}"/>
                </a:ext>
              </a:extLst>
            </p:cNvPr>
            <p:cNvSpPr txBox="1"/>
            <p:nvPr/>
          </p:nvSpPr>
          <p:spPr>
            <a:xfrm>
              <a:off x="1906348" y="35732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0143E2-8882-8746-8791-1044BA1392B4}"/>
                </a:ext>
              </a:extLst>
            </p:cNvPr>
            <p:cNvSpPr txBox="1"/>
            <p:nvPr/>
          </p:nvSpPr>
          <p:spPr>
            <a:xfrm>
              <a:off x="1206628" y="270792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Symbol" panose="05050102010706020507" pitchFamily="18" charset="2"/>
                  <a:cs typeface="Times New Roman" pitchFamily="18" charset="0"/>
                </a:rPr>
                <a:t>a</a:t>
              </a:r>
              <a:endParaRPr lang="de-DE" b="1" dirty="0">
                <a:solidFill>
                  <a:srgbClr val="0070C0"/>
                </a:solidFill>
                <a:latin typeface="Symbol" panose="05050102010706020507" pitchFamily="18" charset="2"/>
                <a:cs typeface="Times New Roman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189DC8-3D85-F54E-8042-BB2FE741A513}"/>
              </a:ext>
            </a:extLst>
          </p:cNvPr>
          <p:cNvGrpSpPr/>
          <p:nvPr/>
        </p:nvGrpSpPr>
        <p:grpSpPr>
          <a:xfrm>
            <a:off x="1149863" y="3795422"/>
            <a:ext cx="1634639" cy="1642573"/>
            <a:chOff x="1259632" y="2564904"/>
            <a:chExt cx="1440000" cy="1440000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0AA16065-F787-3A4E-AAC2-2697D7CE2876}"/>
                </a:ext>
              </a:extLst>
            </p:cNvPr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7EF3151D-4A33-B44F-B924-A152A495A822}"/>
                </a:ext>
              </a:extLst>
            </p:cNvPr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0910D2-5A9D-734C-925A-E0CD8CBB38E7}"/>
              </a:ext>
            </a:extLst>
          </p:cNvPr>
          <p:cNvGrpSpPr/>
          <p:nvPr/>
        </p:nvGrpSpPr>
        <p:grpSpPr>
          <a:xfrm>
            <a:off x="3877174" y="3809086"/>
            <a:ext cx="1634639" cy="1642573"/>
            <a:chOff x="1259632" y="2564904"/>
            <a:chExt cx="1440000" cy="1440000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D7A2063A-51AE-AC47-99B6-F22A0BD5F440}"/>
                </a:ext>
              </a:extLst>
            </p:cNvPr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89998F93-57FD-8E42-8358-00C500518DCA}"/>
                </a:ext>
              </a:extLst>
            </p:cNvPr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C7D7F4-D00E-E04E-AAA9-4409D5A2CD81}"/>
              </a:ext>
            </a:extLst>
          </p:cNvPr>
          <p:cNvGrpSpPr/>
          <p:nvPr/>
        </p:nvGrpSpPr>
        <p:grpSpPr>
          <a:xfrm>
            <a:off x="6604486" y="3809086"/>
            <a:ext cx="1634639" cy="1642573"/>
            <a:chOff x="1259632" y="2564904"/>
            <a:chExt cx="1440000" cy="1440000"/>
          </a:xfrm>
        </p:grpSpPr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165F331D-EB47-7944-951D-FA4935A65280}"/>
                </a:ext>
              </a:extLst>
            </p:cNvPr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B9F06C5D-21E9-A84A-A05F-E4967BDED248}"/>
                </a:ext>
              </a:extLst>
            </p:cNvPr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25955D2-558C-3948-9704-0FFDEA60C426}"/>
              </a:ext>
            </a:extLst>
          </p:cNvPr>
          <p:cNvSpPr txBox="1"/>
          <p:nvPr/>
        </p:nvSpPr>
        <p:spPr>
          <a:xfrm>
            <a:off x="1788544" y="46018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E9E5B5-450B-4A47-8279-7C10831A67BA}"/>
              </a:ext>
            </a:extLst>
          </p:cNvPr>
          <p:cNvSpPr txBox="1"/>
          <p:nvPr/>
        </p:nvSpPr>
        <p:spPr>
          <a:xfrm>
            <a:off x="4507260" y="45775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862108-AD2E-C544-9E2E-07E5C904B743}"/>
              </a:ext>
            </a:extLst>
          </p:cNvPr>
          <p:cNvSpPr txBox="1"/>
          <p:nvPr/>
        </p:nvSpPr>
        <p:spPr>
          <a:xfrm>
            <a:off x="7218236" y="460188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4809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0E566-01ED-AB4B-8043-6F6C70DD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 3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E02D-212E-F148-8974-4708BC49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93E81-9BCC-B04D-862E-9BC6F37F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1928C-EDD3-A549-9DAF-FF1A5EF8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0985EB-76C6-844B-95BE-5650B50A5C63}"/>
              </a:ext>
            </a:extLst>
          </p:cNvPr>
          <p:cNvGrpSpPr/>
          <p:nvPr/>
        </p:nvGrpSpPr>
        <p:grpSpPr>
          <a:xfrm>
            <a:off x="1382420" y="1207430"/>
            <a:ext cx="2031702" cy="2114906"/>
            <a:chOff x="611560" y="1666766"/>
            <a:chExt cx="2315480" cy="24103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19E620-70F3-5346-89E1-2E2875479E2C}"/>
                </a:ext>
              </a:extLst>
            </p:cNvPr>
            <p:cNvGrpSpPr/>
            <p:nvPr/>
          </p:nvGrpSpPr>
          <p:grpSpPr>
            <a:xfrm>
              <a:off x="835480" y="2205072"/>
              <a:ext cx="1862958" cy="1872000"/>
              <a:chOff x="1259632" y="2564904"/>
              <a:chExt cx="1440000" cy="14400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113BBDD8-79C7-6949-AC80-A9C6DDA4B727}"/>
                  </a:ext>
                </a:extLst>
              </p:cNvPr>
              <p:cNvSpPr/>
              <p:nvPr/>
            </p:nvSpPr>
            <p:spPr>
              <a:xfrm>
                <a:off x="1259632" y="2564904"/>
                <a:ext cx="1440000" cy="1440000"/>
              </a:xfrm>
              <a:prstGeom prst="arc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DC46418B-9AFE-6340-BAA0-684C9522430C}"/>
                  </a:ext>
                </a:extLst>
              </p:cNvPr>
              <p:cNvSpPr/>
              <p:nvPr/>
            </p:nvSpPr>
            <p:spPr>
              <a:xfrm rot="-5400000">
                <a:off x="1259632" y="2564904"/>
                <a:ext cx="1440000" cy="1440000"/>
              </a:xfrm>
              <a:prstGeom prst="arc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83A1A4-AA77-D145-AD23-AE57EB01A78C}"/>
                </a:ext>
              </a:extLst>
            </p:cNvPr>
            <p:cNvCxnSpPr/>
            <p:nvPr/>
          </p:nvCxnSpPr>
          <p:spPr>
            <a:xfrm rot="5400000">
              <a:off x="722128" y="353323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676B43F-C806-F54F-ADCC-C4170B385661}"/>
                </a:ext>
              </a:extLst>
            </p:cNvPr>
            <p:cNvCxnSpPr/>
            <p:nvPr/>
          </p:nvCxnSpPr>
          <p:spPr>
            <a:xfrm rot="5400000" flipH="1" flipV="1">
              <a:off x="722128" y="339893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6FCB21-DBB4-FA4E-816B-C271D00D78EC}"/>
                </a:ext>
              </a:extLst>
            </p:cNvPr>
            <p:cNvCxnSpPr/>
            <p:nvPr/>
          </p:nvCxnSpPr>
          <p:spPr>
            <a:xfrm rot="5400000">
              <a:off x="2564118" y="353223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AA21A0-7B1A-4649-8FE3-69B002BC928C}"/>
                </a:ext>
              </a:extLst>
            </p:cNvPr>
            <p:cNvCxnSpPr/>
            <p:nvPr/>
          </p:nvCxnSpPr>
          <p:spPr>
            <a:xfrm rot="5400000" flipH="1" flipV="1">
              <a:off x="2564118" y="339793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7C49BA-D060-BF4A-8191-17329E2D482F}"/>
                </a:ext>
              </a:extLst>
            </p:cNvPr>
            <p:cNvCxnSpPr/>
            <p:nvPr/>
          </p:nvCxnSpPr>
          <p:spPr>
            <a:xfrm>
              <a:off x="703345" y="3533337"/>
              <a:ext cx="2222560" cy="1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1">
              <a:extLst>
                <a:ext uri="{FF2B5EF4-FFF2-40B4-BE49-F238E27FC236}">
                  <a16:creationId xmlns:a16="http://schemas.microsoft.com/office/drawing/2014/main" id="{740EEC3B-3D1F-9147-B91E-FE5CEEE4EF61}"/>
                </a:ext>
              </a:extLst>
            </p:cNvPr>
            <p:cNvSpPr/>
            <p:nvPr/>
          </p:nvSpPr>
          <p:spPr>
            <a:xfrm>
              <a:off x="725861" y="3093049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D7A12-3589-7941-9EA4-662B90F01AB2}"/>
                </a:ext>
              </a:extLst>
            </p:cNvPr>
            <p:cNvCxnSpPr/>
            <p:nvPr/>
          </p:nvCxnSpPr>
          <p:spPr>
            <a:xfrm>
              <a:off x="611560" y="333642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2BC4F5-7AB3-A741-B414-0ADE4D19B5CD}"/>
                </a:ext>
              </a:extLst>
            </p:cNvPr>
            <p:cNvSpPr/>
            <p:nvPr/>
          </p:nvSpPr>
          <p:spPr>
            <a:xfrm>
              <a:off x="791880" y="304942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552459-76C2-6340-BD58-A37C00F4EDCA}"/>
                </a:ext>
              </a:extLst>
            </p:cNvPr>
            <p:cNvCxnSpPr/>
            <p:nvPr/>
          </p:nvCxnSpPr>
          <p:spPr>
            <a:xfrm rot="5400000">
              <a:off x="1614425" y="355936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BE7AD-ECB9-054C-8E8B-7102B8BCB9F0}"/>
                </a:ext>
              </a:extLst>
            </p:cNvPr>
            <p:cNvCxnSpPr/>
            <p:nvPr/>
          </p:nvCxnSpPr>
          <p:spPr>
            <a:xfrm rot="5400000" flipH="1" flipV="1">
              <a:off x="1614425" y="342506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6">
              <a:extLst>
                <a:ext uri="{FF2B5EF4-FFF2-40B4-BE49-F238E27FC236}">
                  <a16:creationId xmlns:a16="http://schemas.microsoft.com/office/drawing/2014/main" id="{41369A88-7865-3E4A-838D-A041A7A84285}"/>
                </a:ext>
              </a:extLst>
            </p:cNvPr>
            <p:cNvSpPr/>
            <p:nvPr/>
          </p:nvSpPr>
          <p:spPr>
            <a:xfrm>
              <a:off x="2584138" y="3129720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787519-1107-D24B-93F8-EE60C2BC3647}"/>
                </a:ext>
              </a:extLst>
            </p:cNvPr>
            <p:cNvCxnSpPr/>
            <p:nvPr/>
          </p:nvCxnSpPr>
          <p:spPr>
            <a:xfrm>
              <a:off x="2469837" y="3373099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9A12F4-EDFF-2647-A6A9-A6B845448DB4}"/>
                </a:ext>
              </a:extLst>
            </p:cNvPr>
            <p:cNvSpPr/>
            <p:nvPr/>
          </p:nvSpPr>
          <p:spPr>
            <a:xfrm>
              <a:off x="2650157" y="308609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18EC5C3-A57D-1E43-8AFB-3BC5EFAA66BF}"/>
                </a:ext>
              </a:extLst>
            </p:cNvPr>
            <p:cNvSpPr/>
            <p:nvPr/>
          </p:nvSpPr>
          <p:spPr>
            <a:xfrm>
              <a:off x="1680564" y="2161445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3B0713-6E88-9E44-AA90-BB4BC026536C}"/>
                </a:ext>
              </a:extLst>
            </p:cNvPr>
            <p:cNvSpPr txBox="1"/>
            <p:nvPr/>
          </p:nvSpPr>
          <p:spPr>
            <a:xfrm>
              <a:off x="1749801" y="1759379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F6B3BD7-B766-A14F-8696-B5912BE351F6}"/>
                </a:ext>
              </a:extLst>
            </p:cNvPr>
            <p:cNvCxnSpPr/>
            <p:nvPr/>
          </p:nvCxnSpPr>
          <p:spPr>
            <a:xfrm>
              <a:off x="1724019" y="1666766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34946B-A94B-BD4F-8416-CD001154DCB3}"/>
                </a:ext>
              </a:extLst>
            </p:cNvPr>
            <p:cNvCxnSpPr/>
            <p:nvPr/>
          </p:nvCxnSpPr>
          <p:spPr>
            <a:xfrm>
              <a:off x="1349959" y="2570786"/>
              <a:ext cx="391229" cy="522262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554D7C-1A76-0A4C-AA29-EF83E4DE1197}"/>
                </a:ext>
              </a:extLst>
            </p:cNvPr>
            <p:cNvCxnSpPr/>
            <p:nvPr/>
          </p:nvCxnSpPr>
          <p:spPr>
            <a:xfrm flipV="1">
              <a:off x="1115955" y="3086093"/>
              <a:ext cx="899459" cy="6956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1CDFD8D-7E73-4F46-A0A9-34FA80697A9A}"/>
                </a:ext>
              </a:extLst>
            </p:cNvPr>
            <p:cNvSpPr/>
            <p:nvPr/>
          </p:nvSpPr>
          <p:spPr>
            <a:xfrm>
              <a:off x="1488423" y="2894981"/>
              <a:ext cx="106448" cy="188925"/>
            </a:xfrm>
            <a:custGeom>
              <a:avLst/>
              <a:gdLst>
                <a:gd name="connsiteX0" fmla="*/ 650 w 106448"/>
                <a:gd name="connsiteY0" fmla="*/ 188925 h 188925"/>
                <a:gd name="connsiteX1" fmla="*/ 15764 w 106448"/>
                <a:gd name="connsiteY1" fmla="*/ 60456 h 188925"/>
                <a:gd name="connsiteX2" fmla="*/ 106448 w 106448"/>
                <a:gd name="connsiteY2" fmla="*/ 0 h 1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48" h="188925">
                  <a:moveTo>
                    <a:pt x="650" y="188925"/>
                  </a:moveTo>
                  <a:cubicBezTo>
                    <a:pt x="-610" y="140434"/>
                    <a:pt x="-1869" y="91943"/>
                    <a:pt x="15764" y="60456"/>
                  </a:cubicBezTo>
                  <a:cubicBezTo>
                    <a:pt x="33397" y="28969"/>
                    <a:pt x="69922" y="14484"/>
                    <a:pt x="106448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A6726B-CD66-AE40-BBE1-A51FF2F987E5}"/>
                </a:ext>
              </a:extLst>
            </p:cNvPr>
            <p:cNvSpPr txBox="1"/>
            <p:nvPr/>
          </p:nvSpPr>
          <p:spPr>
            <a:xfrm>
              <a:off x="1005121" y="35732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2495D7-CB55-6346-9207-9E97BB66C02A}"/>
                </a:ext>
              </a:extLst>
            </p:cNvPr>
            <p:cNvSpPr txBox="1"/>
            <p:nvPr/>
          </p:nvSpPr>
          <p:spPr>
            <a:xfrm>
              <a:off x="1906348" y="35732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DAD10D-F172-9146-8810-E7C96B9A1509}"/>
                </a:ext>
              </a:extLst>
            </p:cNvPr>
            <p:cNvSpPr txBox="1"/>
            <p:nvPr/>
          </p:nvSpPr>
          <p:spPr>
            <a:xfrm>
              <a:off x="1206628" y="270792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Symbol" panose="05050102010706020507" pitchFamily="18" charset="2"/>
                  <a:cs typeface="Times New Roman" pitchFamily="18" charset="0"/>
                </a:rPr>
                <a:t>a</a:t>
              </a:r>
              <a:endParaRPr lang="de-DE" b="1" dirty="0">
                <a:solidFill>
                  <a:srgbClr val="0070C0"/>
                </a:solidFill>
                <a:latin typeface="Symbol" panose="05050102010706020507" pitchFamily="18" charset="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47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E6E195-CE61-BA4E-82D8-C7B7480F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courbes – équations différentielles d’équilibre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A99ED-7B68-2C46-822F-F5520767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0B6A1-4382-EC46-8002-BE8B3872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8B78-22EC-4F46-94A4-F39FE9B1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C1E6E7-38ED-184C-8295-081194630AA9}"/>
              </a:ext>
            </a:extLst>
          </p:cNvPr>
          <p:cNvGrpSpPr/>
          <p:nvPr/>
        </p:nvGrpSpPr>
        <p:grpSpPr>
          <a:xfrm>
            <a:off x="1468156" y="1334417"/>
            <a:ext cx="2198856" cy="1770687"/>
            <a:chOff x="823716" y="1515916"/>
            <a:chExt cx="2465106" cy="198509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C5C77C-4B28-1545-BCD9-75C2818DE0F7}"/>
                </a:ext>
              </a:extLst>
            </p:cNvPr>
            <p:cNvSpPr/>
            <p:nvPr/>
          </p:nvSpPr>
          <p:spPr>
            <a:xfrm>
              <a:off x="823716" y="1777533"/>
              <a:ext cx="1964826" cy="1139479"/>
            </a:xfrm>
            <a:custGeom>
              <a:avLst/>
              <a:gdLst>
                <a:gd name="connsiteX0" fmla="*/ 0 w 1964826"/>
                <a:gd name="connsiteY0" fmla="*/ 43710 h 1139479"/>
                <a:gd name="connsiteX1" fmla="*/ 869058 w 1964826"/>
                <a:gd name="connsiteY1" fmla="*/ 36153 h 1139479"/>
                <a:gd name="connsiteX2" fmla="*/ 1564304 w 1964826"/>
                <a:gd name="connsiteY2" fmla="*/ 436675 h 1139479"/>
                <a:gd name="connsiteX3" fmla="*/ 1964826 w 1964826"/>
                <a:gd name="connsiteY3" fmla="*/ 1139479 h 11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4826" h="1139479">
                  <a:moveTo>
                    <a:pt x="0" y="43710"/>
                  </a:moveTo>
                  <a:cubicBezTo>
                    <a:pt x="304170" y="7184"/>
                    <a:pt x="608341" y="-29341"/>
                    <a:pt x="869058" y="36153"/>
                  </a:cubicBezTo>
                  <a:cubicBezTo>
                    <a:pt x="1129775" y="101647"/>
                    <a:pt x="1381676" y="252787"/>
                    <a:pt x="1564304" y="436675"/>
                  </a:cubicBezTo>
                  <a:cubicBezTo>
                    <a:pt x="1746932" y="620563"/>
                    <a:pt x="1855879" y="880021"/>
                    <a:pt x="1964826" y="113947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C0AD53-4F3E-1B4F-B8A5-BEE5F8373E5F}"/>
                </a:ext>
              </a:extLst>
            </p:cNvPr>
            <p:cNvCxnSpPr>
              <a:endCxn id="8" idx="1"/>
            </p:cNvCxnSpPr>
            <p:nvPr/>
          </p:nvCxnSpPr>
          <p:spPr>
            <a:xfrm flipV="1">
              <a:off x="1043608" y="1813686"/>
              <a:ext cx="649166" cy="168732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28D885-A68E-684F-923E-6E5F55FD476A}"/>
                </a:ext>
              </a:extLst>
            </p:cNvPr>
            <p:cNvCxnSpPr/>
            <p:nvPr/>
          </p:nvCxnSpPr>
          <p:spPr>
            <a:xfrm flipV="1">
              <a:off x="1051165" y="2038177"/>
              <a:ext cx="1080120" cy="144016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CF13C7C-4704-B84A-97F1-EA051421F167}"/>
                </a:ext>
              </a:extLst>
            </p:cNvPr>
            <p:cNvSpPr/>
            <p:nvPr/>
          </p:nvSpPr>
          <p:spPr>
            <a:xfrm>
              <a:off x="1246909" y="2974089"/>
              <a:ext cx="114494" cy="94063"/>
            </a:xfrm>
            <a:custGeom>
              <a:avLst/>
              <a:gdLst>
                <a:gd name="connsiteX0" fmla="*/ 0 w 114494"/>
                <a:gd name="connsiteY0" fmla="*/ 3379 h 94063"/>
                <a:gd name="connsiteX1" fmla="*/ 98241 w 114494"/>
                <a:gd name="connsiteY1" fmla="*/ 10936 h 94063"/>
                <a:gd name="connsiteX2" fmla="*/ 113355 w 114494"/>
                <a:gd name="connsiteY2" fmla="*/ 94063 h 9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494" h="94063">
                  <a:moveTo>
                    <a:pt x="0" y="3379"/>
                  </a:moveTo>
                  <a:cubicBezTo>
                    <a:pt x="39674" y="-400"/>
                    <a:pt x="79349" y="-4178"/>
                    <a:pt x="98241" y="10936"/>
                  </a:cubicBezTo>
                  <a:cubicBezTo>
                    <a:pt x="117133" y="26050"/>
                    <a:pt x="115244" y="60056"/>
                    <a:pt x="113355" y="94063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2F5AA30-5C6E-8643-A4D1-907A2F42E017}"/>
                </a:ext>
              </a:extLst>
            </p:cNvPr>
            <p:cNvCxnSpPr/>
            <p:nvPr/>
          </p:nvCxnSpPr>
          <p:spPr>
            <a:xfrm flipV="1">
              <a:off x="1043608" y="2780928"/>
              <a:ext cx="0" cy="7200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8E91634-A101-F540-BF17-FA4108A10FDC}"/>
                </a:ext>
              </a:extLst>
            </p:cNvPr>
            <p:cNvSpPr/>
            <p:nvPr/>
          </p:nvSpPr>
          <p:spPr>
            <a:xfrm>
              <a:off x="1042869" y="2886783"/>
              <a:ext cx="204040" cy="45343"/>
            </a:xfrm>
            <a:custGeom>
              <a:avLst/>
              <a:gdLst>
                <a:gd name="connsiteX0" fmla="*/ 0 w 204040"/>
                <a:gd name="connsiteY0" fmla="*/ 0 h 45343"/>
                <a:gd name="connsiteX1" fmla="*/ 98242 w 204040"/>
                <a:gd name="connsiteY1" fmla="*/ 7557 h 45343"/>
                <a:gd name="connsiteX2" fmla="*/ 204040 w 204040"/>
                <a:gd name="connsiteY2" fmla="*/ 45343 h 45343"/>
                <a:gd name="connsiteX3" fmla="*/ 204040 w 204040"/>
                <a:gd name="connsiteY3" fmla="*/ 45343 h 45343"/>
                <a:gd name="connsiteX4" fmla="*/ 204040 w 204040"/>
                <a:gd name="connsiteY4" fmla="*/ 45343 h 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40" h="45343">
                  <a:moveTo>
                    <a:pt x="0" y="0"/>
                  </a:moveTo>
                  <a:cubicBezTo>
                    <a:pt x="32117" y="0"/>
                    <a:pt x="64235" y="0"/>
                    <a:pt x="98242" y="7557"/>
                  </a:cubicBezTo>
                  <a:cubicBezTo>
                    <a:pt x="132249" y="15114"/>
                    <a:pt x="204040" y="45343"/>
                    <a:pt x="204040" y="45343"/>
                  </a:cubicBezTo>
                  <a:lnTo>
                    <a:pt x="204040" y="45343"/>
                  </a:lnTo>
                  <a:lnTo>
                    <a:pt x="204040" y="45343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CDAFAD-25F1-E540-84CC-D7BD189B062D}"/>
                </a:ext>
              </a:extLst>
            </p:cNvPr>
            <p:cNvSpPr txBox="1"/>
            <p:nvPr/>
          </p:nvSpPr>
          <p:spPr>
            <a:xfrm>
              <a:off x="976819" y="249289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Symbol" pitchFamily="18" charset="2"/>
                </a:rPr>
                <a:t>j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9FEFB7-6120-6945-9AE5-F594B88B67EB}"/>
                </a:ext>
              </a:extLst>
            </p:cNvPr>
            <p:cNvSpPr txBox="1"/>
            <p:nvPr/>
          </p:nvSpPr>
          <p:spPr>
            <a:xfrm>
              <a:off x="1337963" y="2858306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fr-CH" b="1" dirty="0">
                  <a:solidFill>
                    <a:srgbClr val="FF0000"/>
                  </a:solidFill>
                  <a:latin typeface="Symbol" pitchFamily="18" charset="2"/>
                </a:rPr>
                <a:t>j</a:t>
              </a:r>
            </a:p>
          </p:txBody>
        </p:sp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27BB1D15-A173-5C4A-9B3A-42AF6B2F7C6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9127432"/>
                </p:ext>
              </p:extLst>
            </p:nvPr>
          </p:nvGraphicFramePr>
          <p:xfrm>
            <a:off x="1697024" y="3122896"/>
            <a:ext cx="1591798" cy="355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5" name="Equation" r:id="rId3" imgW="1358640" imgH="304560" progId="Equation.3">
                    <p:embed/>
                  </p:oleObj>
                </mc:Choice>
                <mc:Fallback>
                  <p:oleObj name="Equation" r:id="rId3" imgW="1358640" imgH="304560" progId="Equation.3">
                    <p:embed/>
                    <p:pic>
                      <p:nvPicPr>
                        <p:cNvPr id="17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7024" y="3122896"/>
                          <a:ext cx="1591798" cy="355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3297C08-681D-3646-AAD6-3208FE757BCF}"/>
                </a:ext>
              </a:extLst>
            </p:cNvPr>
            <p:cNvSpPr/>
            <p:nvPr/>
          </p:nvSpPr>
          <p:spPr>
            <a:xfrm>
              <a:off x="1525425" y="1635924"/>
              <a:ext cx="204040" cy="45343"/>
            </a:xfrm>
            <a:custGeom>
              <a:avLst/>
              <a:gdLst>
                <a:gd name="connsiteX0" fmla="*/ 0 w 204040"/>
                <a:gd name="connsiteY0" fmla="*/ 0 h 45343"/>
                <a:gd name="connsiteX1" fmla="*/ 98242 w 204040"/>
                <a:gd name="connsiteY1" fmla="*/ 7557 h 45343"/>
                <a:gd name="connsiteX2" fmla="*/ 204040 w 204040"/>
                <a:gd name="connsiteY2" fmla="*/ 45343 h 45343"/>
                <a:gd name="connsiteX3" fmla="*/ 204040 w 204040"/>
                <a:gd name="connsiteY3" fmla="*/ 45343 h 45343"/>
                <a:gd name="connsiteX4" fmla="*/ 204040 w 204040"/>
                <a:gd name="connsiteY4" fmla="*/ 45343 h 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40" h="45343">
                  <a:moveTo>
                    <a:pt x="0" y="0"/>
                  </a:moveTo>
                  <a:cubicBezTo>
                    <a:pt x="32117" y="0"/>
                    <a:pt x="64235" y="0"/>
                    <a:pt x="98242" y="7557"/>
                  </a:cubicBezTo>
                  <a:cubicBezTo>
                    <a:pt x="132249" y="15114"/>
                    <a:pt x="204040" y="45343"/>
                    <a:pt x="204040" y="45343"/>
                  </a:cubicBezTo>
                  <a:lnTo>
                    <a:pt x="204040" y="45343"/>
                  </a:lnTo>
                  <a:lnTo>
                    <a:pt x="204040" y="45343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898A693-BE3F-1144-BB4D-6BAACFC1941A}"/>
                </a:ext>
              </a:extLst>
            </p:cNvPr>
            <p:cNvSpPr/>
            <p:nvPr/>
          </p:nvSpPr>
          <p:spPr>
            <a:xfrm rot="600000">
              <a:off x="2218839" y="1931907"/>
              <a:ext cx="204040" cy="45343"/>
            </a:xfrm>
            <a:custGeom>
              <a:avLst/>
              <a:gdLst>
                <a:gd name="connsiteX0" fmla="*/ 0 w 204040"/>
                <a:gd name="connsiteY0" fmla="*/ 0 h 45343"/>
                <a:gd name="connsiteX1" fmla="*/ 98242 w 204040"/>
                <a:gd name="connsiteY1" fmla="*/ 7557 h 45343"/>
                <a:gd name="connsiteX2" fmla="*/ 204040 w 204040"/>
                <a:gd name="connsiteY2" fmla="*/ 45343 h 45343"/>
                <a:gd name="connsiteX3" fmla="*/ 204040 w 204040"/>
                <a:gd name="connsiteY3" fmla="*/ 45343 h 45343"/>
                <a:gd name="connsiteX4" fmla="*/ 204040 w 204040"/>
                <a:gd name="connsiteY4" fmla="*/ 45343 h 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40" h="45343">
                  <a:moveTo>
                    <a:pt x="0" y="0"/>
                  </a:moveTo>
                  <a:cubicBezTo>
                    <a:pt x="32117" y="0"/>
                    <a:pt x="64235" y="0"/>
                    <a:pt x="98242" y="7557"/>
                  </a:cubicBezTo>
                  <a:cubicBezTo>
                    <a:pt x="132249" y="15114"/>
                    <a:pt x="204040" y="45343"/>
                    <a:pt x="204040" y="45343"/>
                  </a:cubicBezTo>
                  <a:lnTo>
                    <a:pt x="204040" y="45343"/>
                  </a:lnTo>
                  <a:lnTo>
                    <a:pt x="204040" y="45343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A73E5E-4EAB-E44C-9622-0A190DB6C3E6}"/>
                </a:ext>
              </a:extLst>
            </p:cNvPr>
            <p:cNvCxnSpPr>
              <a:stCxn id="8" idx="1"/>
            </p:cNvCxnSpPr>
            <p:nvPr/>
          </p:nvCxnSpPr>
          <p:spPr>
            <a:xfrm flipV="1">
              <a:off x="1692774" y="1540316"/>
              <a:ext cx="110381" cy="27337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065783-8084-0542-B82A-66ADF4768F14}"/>
                </a:ext>
              </a:extLst>
            </p:cNvPr>
            <p:cNvCxnSpPr/>
            <p:nvPr/>
          </p:nvCxnSpPr>
          <p:spPr>
            <a:xfrm flipV="1">
              <a:off x="2131285" y="1777533"/>
              <a:ext cx="189574" cy="260645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447D00-B62D-394F-9A27-6D7345F893CC}"/>
                </a:ext>
              </a:extLst>
            </p:cNvPr>
            <p:cNvSpPr txBox="1"/>
            <p:nvPr/>
          </p:nvSpPr>
          <p:spPr>
            <a:xfrm>
              <a:off x="1808373" y="151591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ds</a:t>
              </a:r>
              <a:endPara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F3FDDE-5C8B-6C40-A30C-D843FF8B9813}"/>
                </a:ext>
              </a:extLst>
            </p:cNvPr>
            <p:cNvSpPr txBox="1"/>
            <p:nvPr/>
          </p:nvSpPr>
          <p:spPr>
            <a:xfrm>
              <a:off x="1779751" y="230823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r(s)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7431D9-CA7E-5A44-8C18-EE906498D7C2}"/>
              </a:ext>
            </a:extLst>
          </p:cNvPr>
          <p:cNvGrpSpPr/>
          <p:nvPr/>
        </p:nvGrpSpPr>
        <p:grpSpPr>
          <a:xfrm>
            <a:off x="1979707" y="3570227"/>
            <a:ext cx="3086078" cy="1204689"/>
            <a:chOff x="3575449" y="1376707"/>
            <a:chExt cx="3488876" cy="1361926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A4C402-29C0-894B-AA13-B8328A65BFB4}"/>
                </a:ext>
              </a:extLst>
            </p:cNvPr>
            <p:cNvSpPr/>
            <p:nvPr/>
          </p:nvSpPr>
          <p:spPr>
            <a:xfrm>
              <a:off x="4352846" y="1828800"/>
              <a:ext cx="1443392" cy="710360"/>
            </a:xfrm>
            <a:custGeom>
              <a:avLst/>
              <a:gdLst>
                <a:gd name="connsiteX0" fmla="*/ 45342 w 1443392"/>
                <a:gd name="connsiteY0" fmla="*/ 0 h 710360"/>
                <a:gd name="connsiteX1" fmla="*/ 0 w 1443392"/>
                <a:gd name="connsiteY1" fmla="*/ 400522 h 710360"/>
                <a:gd name="connsiteX2" fmla="*/ 1254466 w 1443392"/>
                <a:gd name="connsiteY2" fmla="*/ 710360 h 710360"/>
                <a:gd name="connsiteX3" fmla="*/ 1443392 w 1443392"/>
                <a:gd name="connsiteY3" fmla="*/ 332509 h 710360"/>
                <a:gd name="connsiteX4" fmla="*/ 45342 w 1443392"/>
                <a:gd name="connsiteY4" fmla="*/ 0 h 7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392" h="710360">
                  <a:moveTo>
                    <a:pt x="45342" y="0"/>
                  </a:moveTo>
                  <a:lnTo>
                    <a:pt x="0" y="400522"/>
                  </a:lnTo>
                  <a:lnTo>
                    <a:pt x="1254466" y="710360"/>
                  </a:lnTo>
                  <a:lnTo>
                    <a:pt x="1443392" y="332509"/>
                  </a:lnTo>
                  <a:lnTo>
                    <a:pt x="4534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BF1ACA-836E-B149-AEEB-6F1ECEC0EC3B}"/>
                </a:ext>
              </a:extLst>
            </p:cNvPr>
            <p:cNvCxnSpPr/>
            <p:nvPr/>
          </p:nvCxnSpPr>
          <p:spPr>
            <a:xfrm rot="840000" flipV="1">
              <a:off x="5700601" y="2055693"/>
              <a:ext cx="144016" cy="68294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0CC8AE3-9DD9-7841-A164-BA5C4E7A012E}"/>
                </a:ext>
              </a:extLst>
            </p:cNvPr>
            <p:cNvCxnSpPr/>
            <p:nvPr/>
          </p:nvCxnSpPr>
          <p:spPr>
            <a:xfrm rot="21240000" flipV="1">
              <a:off x="4250610" y="1650189"/>
              <a:ext cx="144016" cy="68294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B9EA1B-2C3B-3D49-903C-0EB5CEDC287F}"/>
                </a:ext>
              </a:extLst>
            </p:cNvPr>
            <p:cNvCxnSpPr/>
            <p:nvPr/>
          </p:nvCxnSpPr>
          <p:spPr>
            <a:xfrm rot="21240000">
              <a:off x="3829249" y="1947314"/>
              <a:ext cx="436908" cy="9461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54F248-4A83-474E-B17B-EC374C72DF5B}"/>
                </a:ext>
              </a:extLst>
            </p:cNvPr>
            <p:cNvCxnSpPr/>
            <p:nvPr/>
          </p:nvCxnSpPr>
          <p:spPr>
            <a:xfrm rot="720000">
              <a:off x="5778146" y="2463297"/>
              <a:ext cx="436908" cy="9461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281C9BC-B5AA-1245-AE62-2C4058879001}"/>
                </a:ext>
              </a:extLst>
            </p:cNvPr>
            <p:cNvSpPr/>
            <p:nvPr/>
          </p:nvSpPr>
          <p:spPr>
            <a:xfrm rot="360000">
              <a:off x="5747117" y="2213058"/>
              <a:ext cx="235807" cy="453422"/>
            </a:xfrm>
            <a:custGeom>
              <a:avLst/>
              <a:gdLst>
                <a:gd name="connsiteX0" fmla="*/ 0 w 235807"/>
                <a:gd name="connsiteY0" fmla="*/ 453422 h 453422"/>
                <a:gd name="connsiteX1" fmla="*/ 173812 w 235807"/>
                <a:gd name="connsiteY1" fmla="*/ 362737 h 453422"/>
                <a:gd name="connsiteX2" fmla="*/ 234268 w 235807"/>
                <a:gd name="connsiteY2" fmla="*/ 158698 h 453422"/>
                <a:gd name="connsiteX3" fmla="*/ 120913 w 235807"/>
                <a:gd name="connsiteY3" fmla="*/ 0 h 453422"/>
                <a:gd name="connsiteX4" fmla="*/ 120913 w 235807"/>
                <a:gd name="connsiteY4" fmla="*/ 0 h 453422"/>
                <a:gd name="connsiteX5" fmla="*/ 120913 w 235807"/>
                <a:gd name="connsiteY5" fmla="*/ 0 h 453422"/>
                <a:gd name="connsiteX6" fmla="*/ 120913 w 235807"/>
                <a:gd name="connsiteY6" fmla="*/ 0 h 45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07" h="453422">
                  <a:moveTo>
                    <a:pt x="0" y="453422"/>
                  </a:moveTo>
                  <a:cubicBezTo>
                    <a:pt x="67383" y="432640"/>
                    <a:pt x="134767" y="411858"/>
                    <a:pt x="173812" y="362737"/>
                  </a:cubicBezTo>
                  <a:cubicBezTo>
                    <a:pt x="212857" y="313616"/>
                    <a:pt x="243084" y="219154"/>
                    <a:pt x="234268" y="158698"/>
                  </a:cubicBezTo>
                  <a:cubicBezTo>
                    <a:pt x="225452" y="98242"/>
                    <a:pt x="120913" y="0"/>
                    <a:pt x="120913" y="0"/>
                  </a:cubicBezTo>
                  <a:lnTo>
                    <a:pt x="120913" y="0"/>
                  </a:lnTo>
                  <a:lnTo>
                    <a:pt x="120913" y="0"/>
                  </a:lnTo>
                  <a:lnTo>
                    <a:pt x="120913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2BBCE5E-3C1E-D94D-AC54-F97B3FCEECB5}"/>
                </a:ext>
              </a:extLst>
            </p:cNvPr>
            <p:cNvSpPr/>
            <p:nvPr/>
          </p:nvSpPr>
          <p:spPr>
            <a:xfrm rot="10800000">
              <a:off x="4085488" y="1786338"/>
              <a:ext cx="235807" cy="453422"/>
            </a:xfrm>
            <a:custGeom>
              <a:avLst/>
              <a:gdLst>
                <a:gd name="connsiteX0" fmla="*/ 0 w 235807"/>
                <a:gd name="connsiteY0" fmla="*/ 453422 h 453422"/>
                <a:gd name="connsiteX1" fmla="*/ 173812 w 235807"/>
                <a:gd name="connsiteY1" fmla="*/ 362737 h 453422"/>
                <a:gd name="connsiteX2" fmla="*/ 234268 w 235807"/>
                <a:gd name="connsiteY2" fmla="*/ 158698 h 453422"/>
                <a:gd name="connsiteX3" fmla="*/ 120913 w 235807"/>
                <a:gd name="connsiteY3" fmla="*/ 0 h 453422"/>
                <a:gd name="connsiteX4" fmla="*/ 120913 w 235807"/>
                <a:gd name="connsiteY4" fmla="*/ 0 h 453422"/>
                <a:gd name="connsiteX5" fmla="*/ 120913 w 235807"/>
                <a:gd name="connsiteY5" fmla="*/ 0 h 453422"/>
                <a:gd name="connsiteX6" fmla="*/ 120913 w 235807"/>
                <a:gd name="connsiteY6" fmla="*/ 0 h 45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07" h="453422">
                  <a:moveTo>
                    <a:pt x="0" y="453422"/>
                  </a:moveTo>
                  <a:cubicBezTo>
                    <a:pt x="67383" y="432640"/>
                    <a:pt x="134767" y="411858"/>
                    <a:pt x="173812" y="362737"/>
                  </a:cubicBezTo>
                  <a:cubicBezTo>
                    <a:pt x="212857" y="313616"/>
                    <a:pt x="243084" y="219154"/>
                    <a:pt x="234268" y="158698"/>
                  </a:cubicBezTo>
                  <a:cubicBezTo>
                    <a:pt x="225452" y="98242"/>
                    <a:pt x="120913" y="0"/>
                    <a:pt x="120913" y="0"/>
                  </a:cubicBezTo>
                  <a:lnTo>
                    <a:pt x="120913" y="0"/>
                  </a:lnTo>
                  <a:lnTo>
                    <a:pt x="120913" y="0"/>
                  </a:lnTo>
                  <a:lnTo>
                    <a:pt x="120913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378042-C48F-7547-9D03-1CC78E818C33}"/>
                </a:ext>
              </a:extLst>
            </p:cNvPr>
            <p:cNvCxnSpPr/>
            <p:nvPr/>
          </p:nvCxnSpPr>
          <p:spPr>
            <a:xfrm flipV="1">
              <a:off x="5051871" y="1658595"/>
              <a:ext cx="96193" cy="5027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1C5FA6C-D38B-E348-97CF-3F9AA746F726}"/>
                </a:ext>
              </a:extLst>
            </p:cNvPr>
            <p:cNvCxnSpPr/>
            <p:nvPr/>
          </p:nvCxnSpPr>
          <p:spPr>
            <a:xfrm>
              <a:off x="5051871" y="2191640"/>
              <a:ext cx="432049" cy="961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89BA72DA-A87F-E74E-9D1B-1A2C0854A9B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5588970"/>
                </p:ext>
              </p:extLst>
            </p:nvPr>
          </p:nvGraphicFramePr>
          <p:xfrm>
            <a:off x="4912395" y="1376707"/>
            <a:ext cx="711000" cy="304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" name="Equation" r:id="rId5" imgW="711000" imgH="304560" progId="Equation.3">
                    <p:embed/>
                  </p:oleObj>
                </mc:Choice>
                <mc:Fallback>
                  <p:oleObj name="Equation" r:id="rId5" imgW="711000" imgH="304560" progId="Equation.3">
                    <p:embed/>
                    <p:pic>
                      <p:nvPicPr>
                        <p:cNvPr id="3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2395" y="1376707"/>
                          <a:ext cx="711000" cy="304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0E10CE9C-B13E-E045-A070-E47BAB91416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4208880"/>
                </p:ext>
              </p:extLst>
            </p:nvPr>
          </p:nvGraphicFramePr>
          <p:xfrm>
            <a:off x="4798864" y="2287836"/>
            <a:ext cx="698400" cy="304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" name="Equation" r:id="rId7" imgW="698400" imgH="304560" progId="Equation.3">
                    <p:embed/>
                  </p:oleObj>
                </mc:Choice>
                <mc:Fallback>
                  <p:oleObj name="Equation" r:id="rId7" imgW="698400" imgH="304560" progId="Equation.3">
                    <p:embed/>
                    <p:pic>
                      <p:nvPicPr>
                        <p:cNvPr id="33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8864" y="2287836"/>
                          <a:ext cx="698400" cy="304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4">
              <a:extLst>
                <a:ext uri="{FF2B5EF4-FFF2-40B4-BE49-F238E27FC236}">
                  <a16:creationId xmlns:a16="http://schemas.microsoft.com/office/drawing/2014/main" id="{E18FCA9D-1345-F041-BBD7-DF40A130FE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1325580"/>
                </p:ext>
              </p:extLst>
            </p:nvPr>
          </p:nvGraphicFramePr>
          <p:xfrm>
            <a:off x="5710238" y="1747838"/>
            <a:ext cx="762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8" name="Equation" r:id="rId9" imgW="761760" imgH="253800" progId="Equation.3">
                    <p:embed/>
                  </p:oleObj>
                </mc:Choice>
                <mc:Fallback>
                  <p:oleObj name="Equation" r:id="rId9" imgW="761760" imgH="253800" progId="Equation.3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0238" y="1747838"/>
                          <a:ext cx="7620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id="{6DFF3D17-BBD0-7B43-A657-A0A330E0C3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9422622"/>
                </p:ext>
              </p:extLst>
            </p:nvPr>
          </p:nvGraphicFramePr>
          <p:xfrm>
            <a:off x="6264405" y="2412260"/>
            <a:ext cx="799920" cy="253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" name="Equation" r:id="rId11" imgW="799920" imgH="253800" progId="Equation.3">
                    <p:embed/>
                  </p:oleObj>
                </mc:Choice>
                <mc:Fallback>
                  <p:oleObj name="Equation" r:id="rId11" imgW="799920" imgH="253800" progId="Equation.3">
                    <p:embed/>
                    <p:pic>
                      <p:nvPicPr>
                        <p:cNvPr id="35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4405" y="2412260"/>
                          <a:ext cx="799920" cy="253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287C2FC8-9321-EB40-A027-F022ABB2D5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2507429"/>
                </p:ext>
              </p:extLst>
            </p:nvPr>
          </p:nvGraphicFramePr>
          <p:xfrm>
            <a:off x="6045951" y="2034036"/>
            <a:ext cx="914400" cy="253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" name="Equation" r:id="rId13" imgW="914400" imgH="253800" progId="Equation.3">
                    <p:embed/>
                  </p:oleObj>
                </mc:Choice>
                <mc:Fallback>
                  <p:oleObj name="Equation" r:id="rId13" imgW="914400" imgH="253800" progId="Equation.3">
                    <p:embed/>
                    <p:pic>
                      <p:nvPicPr>
                        <p:cNvPr id="36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5951" y="2034036"/>
                          <a:ext cx="914400" cy="253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>
              <a:extLst>
                <a:ext uri="{FF2B5EF4-FFF2-40B4-BE49-F238E27FC236}">
                  <a16:creationId xmlns:a16="http://schemas.microsoft.com/office/drawing/2014/main" id="{FE81EC3A-FA2B-8C48-BC03-8B861013D0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454426"/>
                </p:ext>
              </p:extLst>
            </p:nvPr>
          </p:nvGraphicFramePr>
          <p:xfrm>
            <a:off x="3575449" y="1813686"/>
            <a:ext cx="253800" cy="24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1" name="Equation" r:id="rId15" imgW="253800" imgH="241200" progId="Equation.3">
                    <p:embed/>
                  </p:oleObj>
                </mc:Choice>
                <mc:Fallback>
                  <p:oleObj name="Equation" r:id="rId15" imgW="253800" imgH="241200" progId="Equation.3">
                    <p:embed/>
                    <p:pic>
                      <p:nvPicPr>
                        <p:cNvPr id="37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5449" y="1813686"/>
                          <a:ext cx="253800" cy="24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8">
              <a:extLst>
                <a:ext uri="{FF2B5EF4-FFF2-40B4-BE49-F238E27FC236}">
                  <a16:creationId xmlns:a16="http://schemas.microsoft.com/office/drawing/2014/main" id="{18B9C3CA-DF86-9149-A885-7A754309609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7638720"/>
                </p:ext>
              </p:extLst>
            </p:nvPr>
          </p:nvGraphicFramePr>
          <p:xfrm>
            <a:off x="4016735" y="1488863"/>
            <a:ext cx="30456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2" name="Equation" r:id="rId17" imgW="304560" imgH="228600" progId="Equation.3">
                    <p:embed/>
                  </p:oleObj>
                </mc:Choice>
                <mc:Fallback>
                  <p:oleObj name="Equation" r:id="rId17" imgW="304560" imgH="228600" progId="Equation.3">
                    <p:embed/>
                    <p:pic>
                      <p:nvPicPr>
                        <p:cNvPr id="38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6735" y="1488863"/>
                          <a:ext cx="30456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9">
              <a:extLst>
                <a:ext uri="{FF2B5EF4-FFF2-40B4-BE49-F238E27FC236}">
                  <a16:creationId xmlns:a16="http://schemas.microsoft.com/office/drawing/2014/main" id="{FE92B057-DB50-D745-8253-EE3AB4E24A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0387863"/>
                </p:ext>
              </p:extLst>
            </p:nvPr>
          </p:nvGraphicFramePr>
          <p:xfrm>
            <a:off x="3987751" y="2333129"/>
            <a:ext cx="215640" cy="24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3" name="Equation" r:id="rId19" imgW="215640" imgH="241200" progId="Equation.3">
                    <p:embed/>
                  </p:oleObj>
                </mc:Choice>
                <mc:Fallback>
                  <p:oleObj name="Equation" r:id="rId19" imgW="215640" imgH="241200" progId="Equation.3">
                    <p:embed/>
                    <p:pic>
                      <p:nvPicPr>
                        <p:cNvPr id="39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751" y="2333129"/>
                          <a:ext cx="215640" cy="24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CE46328E-B5A1-F346-AB11-4B3D5B70C8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949717"/>
              </p:ext>
            </p:extLst>
          </p:nvPr>
        </p:nvGraphicFramePr>
        <p:xfrm>
          <a:off x="6312385" y="1780351"/>
          <a:ext cx="1649489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Equation" r:id="rId21" imgW="1549080" imgH="609480" progId="Equation.3">
                  <p:embed/>
                </p:oleObj>
              </mc:Choice>
              <mc:Fallback>
                <p:oleObj name="Equation" r:id="rId21" imgW="1549080" imgH="60948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385" y="1780351"/>
                        <a:ext cx="1649489" cy="647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8EEF128-F913-CC47-B11C-60F1F464F4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619407"/>
              </p:ext>
            </p:extLst>
          </p:nvPr>
        </p:nvGraphicFramePr>
        <p:xfrm>
          <a:off x="6312385" y="2621608"/>
          <a:ext cx="1689005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Equation" r:id="rId23" imgW="1587240" imgH="609480" progId="Equation.3">
                  <p:embed/>
                </p:oleObj>
              </mc:Choice>
              <mc:Fallback>
                <p:oleObj name="Equation" r:id="rId23" imgW="1587240" imgH="60948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385" y="2621608"/>
                        <a:ext cx="1689005" cy="647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89585688-9ED3-E243-A910-87BECE74B7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529013"/>
              </p:ext>
            </p:extLst>
          </p:nvPr>
        </p:nvGraphicFramePr>
        <p:xfrm>
          <a:off x="6312385" y="3455079"/>
          <a:ext cx="1298941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25" imgW="1218960" imgH="609480" progId="Equation.3">
                  <p:embed/>
                </p:oleObj>
              </mc:Choice>
              <mc:Fallback>
                <p:oleObj name="Equation" r:id="rId25" imgW="1218960" imgH="60948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385" y="3455079"/>
                        <a:ext cx="1298941" cy="647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30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727240"/>
            <a:ext cx="7726363" cy="2338387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Identifier rapidement les incohérences dans les diagrammes NVM et dans le dessin de la déformée</a:t>
            </a:r>
          </a:p>
          <a:p>
            <a:r>
              <a:rPr lang="fr-FR" dirty="0"/>
              <a:t>Utiliser le théorème des 2 moments ou « principe de superposition »</a:t>
            </a:r>
          </a:p>
          <a:p>
            <a:r>
              <a:rPr lang="fr-FR" dirty="0"/>
              <a:t>Comment calculer les efforts NVM sur des poutres cintrées</a:t>
            </a:r>
          </a:p>
          <a:p>
            <a:r>
              <a:rPr lang="fr-FR" dirty="0"/>
              <a:t>Comment calculer les efforts NVM et comment dessiner la déformée de portiques articulés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E29EA8-2BBA-CE44-8C38-943B72C7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4: Dessiner l’allure des diagrammes MV et de la déformée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F0BA-18BC-F74B-854F-370D77FC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E6CF2-E09A-ED4B-BC32-1D053196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EBBA7-04AE-384F-A254-D528556C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BFA9521-FC23-7E42-8FE6-47248E186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0" b="59166"/>
          <a:stretch/>
        </p:blipFill>
        <p:spPr>
          <a:xfrm>
            <a:off x="1441919" y="1289209"/>
            <a:ext cx="1876342" cy="1682471"/>
          </a:xfr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F36C811-683C-C64E-949F-A856F3665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156" r="-3691" b="12376"/>
          <a:stretch/>
        </p:blipFill>
        <p:spPr>
          <a:xfrm>
            <a:off x="1380973" y="3010610"/>
            <a:ext cx="6712175" cy="189413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68E3A9E-56BD-1242-8CB7-4B39A84F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86705" r="-4381" b="89"/>
          <a:stretch/>
        </p:blipFill>
        <p:spPr>
          <a:xfrm>
            <a:off x="1441919" y="4579708"/>
            <a:ext cx="6710297" cy="6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29B746-AB7F-6349-B612-1616A5CD1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26" b="57790"/>
          <a:stretch/>
        </p:blipFill>
        <p:spPr>
          <a:xfrm>
            <a:off x="1380973" y="1289209"/>
            <a:ext cx="1888353" cy="16824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E29EA8-2BBA-CE44-8C38-943B72C7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5: Dessiner l’allure des diagrammes MV et de la déformée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F0BA-18BC-F74B-854F-370D77FC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E6CF2-E09A-ED4B-BC32-1D053196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EBBA7-04AE-384F-A254-D528556C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F36C811-683C-C64E-949F-A856F3665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156" r="-3691" b="12376"/>
          <a:stretch/>
        </p:blipFill>
        <p:spPr>
          <a:xfrm>
            <a:off x="1380973" y="3010610"/>
            <a:ext cx="6712175" cy="189413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68E3A9E-56BD-1242-8CB7-4B39A84F4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86705" r="-4381" b="89"/>
          <a:stretch/>
        </p:blipFill>
        <p:spPr>
          <a:xfrm>
            <a:off x="1441919" y="4579708"/>
            <a:ext cx="6710297" cy="6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4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9: </a:t>
            </a:r>
            <a:r>
              <a:rPr lang="fr-CH" dirty="0"/>
              <a:t>Poutres à plan moyen 9.5, 9.6, 9.2.2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114947"/>
            <a:ext cx="7726363" cy="131114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Principe de superposition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Poutres courbes – équations différentielles d’équilibre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Portiques à trois articulations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257919-728C-E941-9B12-89339BE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67337"/>
            <a:ext cx="7726363" cy="2761129"/>
          </a:xfrm>
        </p:spPr>
        <p:txBody>
          <a:bodyPr/>
          <a:lstStyle/>
          <a:p>
            <a:r>
              <a:rPr lang="fr-CH" dirty="0"/>
              <a:t>Mardi 9.5.2023, Début: ~10:15, Durée: 60 min</a:t>
            </a:r>
          </a:p>
          <a:p>
            <a:r>
              <a:rPr lang="fr-CH" dirty="0"/>
              <a:t>Obligatoire, compte 25% vers la note finale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Contenu:</a:t>
            </a:r>
          </a:p>
          <a:p>
            <a:pPr lvl="1"/>
            <a:r>
              <a:rPr lang="fr-CH" sz="1800" dirty="0"/>
              <a:t>Tous les chapitres des semaines 1 à 10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Permis: </a:t>
            </a:r>
          </a:p>
          <a:p>
            <a:pPr lvl="1"/>
            <a:r>
              <a:rPr lang="fr-CH" sz="1800" dirty="0"/>
              <a:t>“formulaire”: deux pages manuscrites (= une feuille recto-verso)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Examen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220CF1-AFA6-C34D-BE49-98371D65E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55057"/>
            <a:ext cx="7726363" cy="3885931"/>
          </a:xfrm>
        </p:spPr>
        <p:txBody>
          <a:bodyPr>
            <a:normAutofit/>
          </a:bodyPr>
          <a:lstStyle/>
          <a:p>
            <a:r>
              <a:rPr lang="fr-CH" dirty="0"/>
              <a:t>Questions standard</a:t>
            </a:r>
          </a:p>
          <a:p>
            <a:pPr marL="342900" lvl="1" indent="0">
              <a:buNone/>
            </a:pPr>
            <a:r>
              <a:rPr lang="fr-CH" i="1" dirty="0"/>
              <a:t>Donné: Système statique avec des charges </a:t>
            </a:r>
          </a:p>
          <a:p>
            <a:pPr lvl="1"/>
            <a:r>
              <a:rPr lang="fr-CH" dirty="0"/>
              <a:t>Montrer que la structure est isostatique </a:t>
            </a:r>
          </a:p>
          <a:p>
            <a:pPr lvl="1"/>
            <a:r>
              <a:rPr lang="fr-CH" dirty="0"/>
              <a:t>Calculer les réactions d’appuis</a:t>
            </a:r>
          </a:p>
          <a:p>
            <a:pPr lvl="1"/>
            <a:r>
              <a:rPr lang="fr-CH" dirty="0"/>
              <a:t>Tracer les diagrammes des efforts intérieurs NVM et calculer toutes leurs valeurs caractéristiques</a:t>
            </a:r>
          </a:p>
          <a:p>
            <a:pPr lvl="1"/>
            <a:r>
              <a:rPr lang="fr-CH" dirty="0"/>
              <a:t>Tracer l’allure de la déformée </a:t>
            </a:r>
          </a:p>
          <a:p>
            <a:pPr lvl="1"/>
            <a:r>
              <a:rPr lang="fr-CH" dirty="0"/>
              <a:t>Calculer quelques grandeurs statiques par le </a:t>
            </a:r>
            <a:r>
              <a:rPr lang="fr-CH" dirty="0" err="1"/>
              <a:t>TdV</a:t>
            </a:r>
            <a:endParaRPr lang="fr-CH" dirty="0"/>
          </a:p>
          <a:p>
            <a:r>
              <a:rPr lang="fr-CH" dirty="0"/>
              <a:t>D’autres types de questions </a:t>
            </a:r>
          </a:p>
          <a:p>
            <a:pPr lvl="1"/>
            <a:r>
              <a:rPr lang="fr-CH" dirty="0"/>
              <a:t>Tracer les diagrammes NVM sans faire de calculs</a:t>
            </a:r>
          </a:p>
          <a:p>
            <a:pPr lvl="1"/>
            <a:r>
              <a:rPr lang="fr-CH" dirty="0"/>
              <a:t>Diagrammes NVM donnés, trouver les charges</a:t>
            </a:r>
          </a:p>
          <a:p>
            <a:pPr lvl="1"/>
            <a:r>
              <a:rPr lang="fr-CH" dirty="0"/>
              <a:t>Trouver des erreurs dans les diagrammes NVM</a:t>
            </a:r>
          </a:p>
          <a:p>
            <a:pPr lvl="1"/>
            <a:r>
              <a:rPr lang="fr-CH" dirty="0"/>
              <a:t>etc.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559ACC-D97F-0647-9002-ED6E75E7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Examen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06E22-D5FE-D841-A103-B116AB7D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1EE3-ADDA-9448-9898-10359C1F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FB37C-B6C1-FF47-B30F-43D4B56C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01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406BCDD2-01D0-CB45-8A98-2D388548E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05"/>
          <a:stretch/>
        </p:blipFill>
        <p:spPr>
          <a:xfrm>
            <a:off x="2006533" y="1991095"/>
            <a:ext cx="1884836" cy="3128684"/>
          </a:xfrm>
          <a:prstGeom prst="rect">
            <a:avLst/>
          </a:prstGeom>
          <a:noFill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9A2E2F-385E-574F-B5CB-FBF1E2557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9" r="165"/>
          <a:stretch/>
        </p:blipFill>
        <p:spPr>
          <a:xfrm>
            <a:off x="4882766" y="2130445"/>
            <a:ext cx="2429838" cy="295997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D64A0-8772-0F4B-9F3A-4E858A44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AB7F8-813F-5649-8786-E114F9B1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16FF5-2323-A446-9F65-AD5E076D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33F402-EA98-7841-AB94-932B5EC37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Trouver 7 erreurs dans les diagrammes NVM et la déformée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182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258C5-478D-EB4F-B5F7-FD566D99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EE9A-9942-7843-A42F-21E4B848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A85871-8E2A-154D-BC94-713E1B844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Trouver 3 erreurs dans les diagrammes NVM et la déformée</a:t>
            </a:r>
            <a:endParaRPr lang="fr-FR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B0AE0-4F7F-B049-AF40-8FFCDFA5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775DC-D492-524E-9D19-163DF7C32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95"/>
          <a:stretch/>
        </p:blipFill>
        <p:spPr>
          <a:xfrm>
            <a:off x="-346892" y="2130445"/>
            <a:ext cx="5799061" cy="69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C286E5-392F-1C47-B625-E9ABED58E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5" b="2928"/>
          <a:stretch/>
        </p:blipFill>
        <p:spPr>
          <a:xfrm>
            <a:off x="3605761" y="1845513"/>
            <a:ext cx="5939877" cy="2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08B2D3A-62A7-3D49-B817-BEE472199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609720"/>
                <a:ext cx="7726363" cy="4474469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fr-CH" dirty="0">
                    <a:sym typeface="Wingdings" pitchFamily="2" charset="2"/>
                  </a:rPr>
                  <a:t>Règles pour la construction rapide des diagrammes NVM (poutres droites avec des charges concentrées ou uniformément distribuées)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fr-CH" dirty="0">
                    <a:sym typeface="Wingdings" pitchFamily="2" charset="2"/>
                  </a:rPr>
                  <a:t>Equilibre de fragments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fr-CH" dirty="0">
                    <a:sym typeface="Wingdings" pitchFamily="2" charset="2"/>
                  </a:rPr>
                  <a:t>Equations différentielles d’équilibre (seulement pour poutres droites)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fr-CH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dirty="0"/>
                  <a:t>Les méthodes 2 et 3 donnent les équations pour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dirty="0"/>
                  <a:t>,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dirty="0"/>
                  <a:t>,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dirty="0"/>
                  <a:t> 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dirty="0"/>
                  <a:t> est la coordonnée le long de l’axe de la poutre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dirty="0"/>
                  <a:t>La méthode 1 est la méthode la plus rapide pour les poutres droites avec des charges concentrées ou uniformément réparties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dirty="0"/>
                  <a:t>Calculer seulement les valeurs caractéristiques</a:t>
                </a:r>
              </a:p>
              <a:p>
                <a:pPr lvl="2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sz="1600" dirty="0"/>
                  <a:t>Valeurs aux extrémités de poutre</a:t>
                </a:r>
              </a:p>
              <a:p>
                <a:pPr lvl="2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sz="1600" dirty="0"/>
                  <a:t>Valeurs maximales / minimales</a:t>
                </a:r>
              </a:p>
              <a:p>
                <a:pPr lvl="2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sz="1600" dirty="0"/>
                  <a:t>Valeurs où des charges concentrées sont appliquées</a:t>
                </a:r>
                <a:endParaRPr lang="fr-CH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dirty="0"/>
                  <a:t>Il faut connaître les trois méthodes.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08B2D3A-62A7-3D49-B817-BEE472199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609720"/>
                <a:ext cx="7726363" cy="4474469"/>
              </a:xfrm>
              <a:blipFill>
                <a:blip r:embed="rId2"/>
                <a:stretch>
                  <a:fillRect t="-567" b="-2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F16B21B-0676-9E4C-AF8B-36E88BD5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895507"/>
          </a:xfrm>
        </p:spPr>
        <p:txBody>
          <a:bodyPr>
            <a:normAutofit fontScale="90000"/>
          </a:bodyPr>
          <a:lstStyle/>
          <a:p>
            <a:r>
              <a:rPr lang="fr-CH" dirty="0"/>
              <a:t>3 méthodes pour déterminer les diagrammes NVM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BA593-1EFA-9E4A-AA88-6E98ABD3A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6BBF4-B9F0-0D43-A990-D9A70935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06B0B-1E97-8B41-89D9-F37B7204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464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261D60-0D82-E846-BC43-BF35A6B0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Cas à connaître par cœur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DE614-C2C3-AC41-892D-C4F388BA3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524C0-CE4E-574C-B7BE-5DE3F248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A104B-5756-9748-B455-CD26783B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27C34-D23F-BE43-8533-3FD7B4F8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46" y="600505"/>
            <a:ext cx="6297307" cy="4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2288</TotalTime>
  <Words>893</Words>
  <Application>Microsoft Office PowerPoint</Application>
  <PresentationFormat>On-screen Show (16:9)</PresentationFormat>
  <Paragraphs>189</Paragraphs>
  <Slides>24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Cambria Math</vt:lpstr>
      <vt:lpstr>Franklin Gothic Demi Cond</vt:lpstr>
      <vt:lpstr>Symbol</vt:lpstr>
      <vt:lpstr>Times New Roman</vt:lpstr>
      <vt:lpstr>Wingdings</vt:lpstr>
      <vt:lpstr>Thème Office</vt:lpstr>
      <vt:lpstr>Equation</vt:lpstr>
      <vt:lpstr>Poutres à plan moyen: Exercices additionnels</vt:lpstr>
      <vt:lpstr>Objectif du cours</vt:lpstr>
      <vt:lpstr>Contenu du cours</vt:lpstr>
      <vt:lpstr>Examen 2</vt:lpstr>
      <vt:lpstr>Examen 2</vt:lpstr>
      <vt:lpstr>PowerPoint Presentation</vt:lpstr>
      <vt:lpstr>PowerPoint Presentation</vt:lpstr>
      <vt:lpstr>3 méthodes pour déterminer les diagrammes NVM</vt:lpstr>
      <vt:lpstr>Cas à connaître par cœur</vt:lpstr>
      <vt:lpstr>Théorème des 2 moments (superposition)</vt:lpstr>
      <vt:lpstr>Exemple 1: Application du théorème des 2 moments </vt:lpstr>
      <vt:lpstr>Théorème des 2 moments (superposition)</vt:lpstr>
      <vt:lpstr>Exemple 2: Application du théorème des 2 moments </vt:lpstr>
      <vt:lpstr>Exemple 2 (suite)</vt:lpstr>
      <vt:lpstr>Exemple d’application</vt:lpstr>
      <vt:lpstr>Exemple d’application (suite)</vt:lpstr>
      <vt:lpstr>Exemple 3: Arc à trois rotules en forme de demi-cercle</vt:lpstr>
      <vt:lpstr>Exemple  3 (suite)</vt:lpstr>
      <vt:lpstr>Poutres courbes – équations différentielles d’équilibre</vt:lpstr>
      <vt:lpstr>Exemple 4: Dessiner l’allure des diagrammes MV et de la déformée</vt:lpstr>
      <vt:lpstr>Exemple 5: Dessiner l’allure des diagrammes MV et de la déformée</vt:lpstr>
      <vt:lpstr>Chapitres à étudier dans le TGC 1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75</cp:revision>
  <cp:lastPrinted>2021-04-19T07:17:30Z</cp:lastPrinted>
  <dcterms:created xsi:type="dcterms:W3CDTF">2019-04-02T06:24:35Z</dcterms:created>
  <dcterms:modified xsi:type="dcterms:W3CDTF">2024-01-17T17:32:32Z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